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9" r:id="rId3"/>
    <p:sldId id="260" r:id="rId4"/>
    <p:sldId id="262" r:id="rId5"/>
    <p:sldId id="261" r:id="rId6"/>
    <p:sldId id="265" r:id="rId7"/>
    <p:sldId id="263" r:id="rId8"/>
    <p:sldId id="264" r:id="rId9"/>
    <p:sldId id="257" r:id="rId10"/>
    <p:sldId id="258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65"/>
  </p:normalViewPr>
  <p:slideViewPr>
    <p:cSldViewPr snapToGrid="0" snapToObjects="1">
      <p:cViewPr varScale="1">
        <p:scale>
          <a:sx n="107" d="100"/>
          <a:sy n="107" d="100"/>
        </p:scale>
        <p:origin x="73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52DA0-A234-6A4E-ACDF-AB141B7707A4}" type="datetimeFigureOut">
              <a:rPr lang="en-US" smtClean="0"/>
              <a:t>12/22/20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30EFE-867E-7D41-9254-1FC662603D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7812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52DA0-A234-6A4E-ACDF-AB141B7707A4}" type="datetimeFigureOut">
              <a:rPr lang="en-US" smtClean="0"/>
              <a:t>12/22/20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30EFE-867E-7D41-9254-1FC662603D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2905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52DA0-A234-6A4E-ACDF-AB141B7707A4}" type="datetimeFigureOut">
              <a:rPr lang="en-US" smtClean="0"/>
              <a:t>12/22/20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30EFE-867E-7D41-9254-1FC662603D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5692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52DA0-A234-6A4E-ACDF-AB141B7707A4}" type="datetimeFigureOut">
              <a:rPr lang="en-US" smtClean="0"/>
              <a:t>12/22/20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30EFE-867E-7D41-9254-1FC662603D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2515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52DA0-A234-6A4E-ACDF-AB141B7707A4}" type="datetimeFigureOut">
              <a:rPr lang="en-US" smtClean="0"/>
              <a:t>12/22/20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30EFE-867E-7D41-9254-1FC662603D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8365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52DA0-A234-6A4E-ACDF-AB141B7707A4}" type="datetimeFigureOut">
              <a:rPr lang="en-US" smtClean="0"/>
              <a:t>12/22/20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30EFE-867E-7D41-9254-1FC662603D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0522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52DA0-A234-6A4E-ACDF-AB141B7707A4}" type="datetimeFigureOut">
              <a:rPr lang="en-US" smtClean="0"/>
              <a:t>12/22/20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30EFE-867E-7D41-9254-1FC662603DD1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56054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52DA0-A234-6A4E-ACDF-AB141B7707A4}" type="datetimeFigureOut">
              <a:rPr lang="en-US" smtClean="0"/>
              <a:t>12/22/20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30EFE-867E-7D41-9254-1FC662603D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8647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52DA0-A234-6A4E-ACDF-AB141B7707A4}" type="datetimeFigureOut">
              <a:rPr lang="en-US" smtClean="0"/>
              <a:t>12/22/20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30EFE-867E-7D41-9254-1FC662603D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0217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52DA0-A234-6A4E-ACDF-AB141B7707A4}" type="datetimeFigureOut">
              <a:rPr lang="en-US" smtClean="0"/>
              <a:t>12/22/20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30EFE-867E-7D41-9254-1FC662603D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259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1D652DA0-A234-6A4E-ACDF-AB141B7707A4}" type="datetimeFigureOut">
              <a:rPr lang="en-US" smtClean="0"/>
              <a:t>12/22/20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30EFE-867E-7D41-9254-1FC662603D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0411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1D652DA0-A234-6A4E-ACDF-AB141B7707A4}" type="datetimeFigureOut">
              <a:rPr lang="en-US" smtClean="0"/>
              <a:t>12/22/20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1030EFE-867E-7D41-9254-1FC662603D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3448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16CF7-FC47-834E-A935-EDEFC6D492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2628" y="2476150"/>
            <a:ext cx="10668000" cy="2387600"/>
          </a:xfrm>
        </p:spPr>
        <p:txBody>
          <a:bodyPr/>
          <a:lstStyle/>
          <a:p>
            <a:r>
              <a:rPr lang="en-US" dirty="0"/>
              <a:t> Medical Imaging – CAMELYON 16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544062-D327-F045-940F-CB774C3FCE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64835"/>
            <a:ext cx="9144000" cy="165576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Andy Cho – yc2956</a:t>
            </a:r>
          </a:p>
          <a:p>
            <a:r>
              <a:rPr lang="en-US" dirty="0"/>
              <a:t>COMS 4995 – Applied Deep Learning</a:t>
            </a:r>
          </a:p>
          <a:p>
            <a:r>
              <a:rPr lang="en-US" dirty="0"/>
              <a:t>Professor Joshua Gordon</a:t>
            </a:r>
          </a:p>
          <a:p>
            <a:r>
              <a:rPr lang="en-US" dirty="0"/>
              <a:t>December 22, 2020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F4D3CD-DD39-8549-9F0B-8F7F1314F9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249007" cy="2972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8641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6D9608-BB05-8346-9322-70FB6D018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3F90C0-5649-F546-B236-3CBAF4C96D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Due to limitation in disk storage, more data augmentation could definitely help</a:t>
            </a:r>
          </a:p>
          <a:p>
            <a:pPr lvl="1"/>
            <a:r>
              <a:rPr lang="en-CA" dirty="0"/>
              <a:t>Random rotation, hue, contrast, brightness</a:t>
            </a:r>
          </a:p>
          <a:p>
            <a:r>
              <a:rPr lang="en-CA" dirty="0"/>
              <a:t>More data and computation never hurts!</a:t>
            </a:r>
          </a:p>
          <a:p>
            <a:pPr lvl="1"/>
            <a:r>
              <a:rPr lang="en-CA" dirty="0"/>
              <a:t>Train with </a:t>
            </a:r>
            <a:r>
              <a:rPr lang="en-US" dirty="0"/>
              <a:t>more computing power (multiple GPUs)</a:t>
            </a:r>
          </a:p>
          <a:p>
            <a:pPr lvl="1"/>
            <a:r>
              <a:rPr lang="en-US" dirty="0"/>
              <a:t>Train with highest magnification levels</a:t>
            </a:r>
          </a:p>
          <a:p>
            <a:pPr lvl="1"/>
            <a:r>
              <a:rPr lang="en-US" dirty="0"/>
              <a:t>Train with more epochs (we used 16 epochs for each model)</a:t>
            </a:r>
          </a:p>
          <a:p>
            <a:r>
              <a:rPr lang="en-US" dirty="0"/>
              <a:t>Subtler methods for combining the results for the final result</a:t>
            </a:r>
            <a:endParaRPr lang="en-CA" dirty="0"/>
          </a:p>
          <a:p>
            <a:r>
              <a:rPr lang="en-CA" dirty="0"/>
              <a:t>Transfer learning from different models (InceptionV3 models as in the paper)</a:t>
            </a:r>
          </a:p>
        </p:txBody>
      </p:sp>
    </p:spTree>
    <p:extLst>
      <p:ext uri="{BB962C8B-B14F-4D97-AF65-F5344CB8AC3E}">
        <p14:creationId xmlns:p14="http://schemas.microsoft.com/office/powerpoint/2010/main" val="12462037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2ACB66-A641-B64C-8F8D-365039AB11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523613"/>
            <a:ext cx="7729728" cy="1188720"/>
          </a:xfrm>
        </p:spPr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9D8C7B-F44B-9B43-8625-3E6C1FBCE3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2246158"/>
            <a:ext cx="7729728" cy="3101983"/>
          </a:xfrm>
        </p:spPr>
        <p:txBody>
          <a:bodyPr>
            <a:normAutofit/>
          </a:bodyPr>
          <a:lstStyle/>
          <a:p>
            <a:r>
              <a:rPr lang="en-US" dirty="0"/>
              <a:t>1 in 12 breast cancer biopsies is misdiagnosed</a:t>
            </a:r>
          </a:p>
          <a:p>
            <a:r>
              <a:rPr lang="en-US" dirty="0"/>
              <a:t>False negatives are very dangerous (resulting in no treatment for cancer patients)</a:t>
            </a:r>
          </a:p>
          <a:p>
            <a:r>
              <a:rPr lang="en-US" dirty="0"/>
              <a:t>While doctors still diagnose the patients themselves, we can have a very accurate DNN model that can assist with the doctor’s decisions</a:t>
            </a:r>
          </a:p>
          <a:p>
            <a:r>
              <a:rPr lang="en-US" dirty="0"/>
              <a:t>Images of cells with tumors </a:t>
            </a:r>
          </a:p>
          <a:p>
            <a:pPr lvl="1"/>
            <a:r>
              <a:rPr lang="en-US" dirty="0"/>
              <a:t>Train with different patches from multiple image to predict whether a patch has a tumor -&gt; the cell has a tumor</a:t>
            </a:r>
          </a:p>
        </p:txBody>
      </p:sp>
    </p:spTree>
    <p:extLst>
      <p:ext uri="{BB962C8B-B14F-4D97-AF65-F5344CB8AC3E}">
        <p14:creationId xmlns:p14="http://schemas.microsoft.com/office/powerpoint/2010/main" val="16377508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C4B1FC-F240-1C43-8B01-C324D0974D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584682"/>
            <a:ext cx="7729728" cy="1188720"/>
          </a:xfrm>
        </p:spPr>
        <p:txBody>
          <a:bodyPr/>
          <a:lstStyle/>
          <a:p>
            <a:r>
              <a:rPr lang="en-US" dirty="0"/>
              <a:t>Data 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DFAD6B-1F1E-7649-AE79-67DCD3D7E3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1840114"/>
            <a:ext cx="7729728" cy="2791264"/>
          </a:xfrm>
        </p:spPr>
        <p:txBody>
          <a:bodyPr/>
          <a:lstStyle/>
          <a:p>
            <a:r>
              <a:rPr lang="en-US" dirty="0"/>
              <a:t>Each image has 9 different levels</a:t>
            </a:r>
          </a:p>
          <a:p>
            <a:r>
              <a:rPr lang="en-US" dirty="0"/>
              <a:t>Highest magnification has 100,000s of pixels on each axis, the lowest magnification has 100s of pixels</a:t>
            </a:r>
          </a:p>
          <a:p>
            <a:r>
              <a:rPr lang="en-US" dirty="0"/>
              <a:t>For the relevant magnification levels (with memory limitations) for each image:</a:t>
            </a:r>
          </a:p>
          <a:p>
            <a:pPr lvl="1"/>
            <a:r>
              <a:rPr lang="en-US" dirty="0"/>
              <a:t>Process the slide</a:t>
            </a:r>
          </a:p>
          <a:p>
            <a:pPr lvl="1"/>
            <a:r>
              <a:rPr lang="en-US" dirty="0"/>
              <a:t>Process the tissue mask (1 if there is tissue for the pixel, 0 else)</a:t>
            </a:r>
          </a:p>
          <a:p>
            <a:pPr lvl="1"/>
            <a:r>
              <a:rPr lang="en-US" dirty="0"/>
              <a:t>Process the tumor mask (1 if there is tumor for the pixel, 0 else)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C4E8D0-4A00-CF4A-AB5C-5055FE6332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7386" y="4500748"/>
            <a:ext cx="2778939" cy="21058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2D65F8C-EB27-814A-B5BC-D8C66B9042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3907" y="4500748"/>
            <a:ext cx="2809267" cy="21058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F1377B-E20A-FA47-B8B8-621D099AC9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0756" y="4500747"/>
            <a:ext cx="2809267" cy="2117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5219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C4B1FC-F240-1C43-8B01-C324D0974D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810313"/>
            <a:ext cx="7729728" cy="1188720"/>
          </a:xfrm>
        </p:spPr>
        <p:txBody>
          <a:bodyPr/>
          <a:lstStyle/>
          <a:p>
            <a:r>
              <a:rPr lang="en-US" dirty="0"/>
              <a:t>Data Processing - continued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DFAD6B-1F1E-7649-AE79-67DCD3D7E3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3179" y="2115531"/>
            <a:ext cx="8277102" cy="2766136"/>
          </a:xfrm>
        </p:spPr>
        <p:txBody>
          <a:bodyPr>
            <a:normAutofit/>
          </a:bodyPr>
          <a:lstStyle/>
          <a:p>
            <a:r>
              <a:rPr lang="en-US" dirty="0"/>
              <a:t>Fetch the 299x299 patches from the slide</a:t>
            </a:r>
          </a:p>
          <a:p>
            <a:pPr lvl="1"/>
            <a:r>
              <a:rPr lang="en-US" dirty="0"/>
              <a:t>With the condition that at least 10% of the slide has tissues</a:t>
            </a:r>
          </a:p>
          <a:p>
            <a:pPr lvl="1"/>
            <a:r>
              <a:rPr lang="en-US" dirty="0"/>
              <a:t>For each patch, we note if it has tumor or not (if the tumor patch has any 1s)</a:t>
            </a:r>
          </a:p>
          <a:p>
            <a:r>
              <a:rPr lang="en-US" dirty="0"/>
              <a:t>Data augmentation – random rotation, brightness, contrast, hue</a:t>
            </a:r>
          </a:p>
          <a:p>
            <a:r>
              <a:rPr lang="en-US" dirty="0"/>
              <a:t>Ideally, we fetch as many patches as possible, but we limit by a multiplier</a:t>
            </a:r>
          </a:p>
          <a:p>
            <a:r>
              <a:rPr lang="en-CA" i="1" dirty="0"/>
              <a:t>image.extract_patches_2d function </a:t>
            </a:r>
            <a:r>
              <a:rPr lang="en-CA" dirty="0"/>
              <a:t>from Scikit learn for extracting patches</a:t>
            </a:r>
          </a:p>
          <a:p>
            <a:r>
              <a:rPr lang="en-CA" i="1" dirty="0" err="1"/>
              <a:t>ImageDataGenerator</a:t>
            </a:r>
            <a:r>
              <a:rPr lang="en-CA" i="1" dirty="0"/>
              <a:t> </a:t>
            </a:r>
            <a:r>
              <a:rPr lang="en-CA" dirty="0"/>
              <a:t>from </a:t>
            </a:r>
            <a:r>
              <a:rPr lang="en-CA" dirty="0" err="1"/>
              <a:t>Keras</a:t>
            </a:r>
            <a:r>
              <a:rPr lang="en-CA" dirty="0"/>
              <a:t> for training and testing datasets</a:t>
            </a:r>
            <a:endParaRPr lang="en-CA" i="1" dirty="0"/>
          </a:p>
          <a:p>
            <a:endParaRPr lang="en-CA" dirty="0"/>
          </a:p>
          <a:p>
            <a:endParaRPr lang="en-CA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468574-BC76-3C44-8BF7-F832D01AEF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3533" y="4881666"/>
            <a:ext cx="1892300" cy="1892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B642268-E610-AB45-8265-4F114EA9AF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9850" y="4881666"/>
            <a:ext cx="1892300" cy="1892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EAA2FE9-30B7-0247-82C3-F2C1D7CAE3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6167" y="4881666"/>
            <a:ext cx="1892300" cy="189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0129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85535-9B53-4441-88F6-5C5DD6D6D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298664-1EF3-1C4A-A314-D41DD19725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2364912"/>
            <a:ext cx="7729728" cy="3528396"/>
          </a:xfrm>
        </p:spPr>
        <p:txBody>
          <a:bodyPr>
            <a:normAutofit/>
          </a:bodyPr>
          <a:lstStyle/>
          <a:p>
            <a:r>
              <a:rPr lang="en-US" dirty="0"/>
              <a:t>Due to memory limitations we trained 3 models with images from magnification levels 4,5, and 6</a:t>
            </a:r>
          </a:p>
          <a:p>
            <a:r>
              <a:rPr lang="en-US" dirty="0"/>
              <a:t>We tried transfer learning on ResNet50, and built from scratch using convolutional layer and max pooling</a:t>
            </a:r>
          </a:p>
          <a:p>
            <a:pPr lvl="1"/>
            <a:r>
              <a:rPr lang="en-US" dirty="0"/>
              <a:t>Transfer learning performed better</a:t>
            </a:r>
          </a:p>
          <a:p>
            <a:pPr lvl="1"/>
            <a:r>
              <a:rPr lang="en-US" dirty="0"/>
              <a:t>Our final model was with </a:t>
            </a:r>
            <a:r>
              <a:rPr lang="en-CA" dirty="0"/>
              <a:t>InceptionResNetV2</a:t>
            </a:r>
            <a:endParaRPr lang="en-US" dirty="0"/>
          </a:p>
          <a:p>
            <a:r>
              <a:rPr lang="en-US" dirty="0"/>
              <a:t>We also added 2 Dense layers and a final Dense layer with 2 nodes with </a:t>
            </a:r>
            <a:r>
              <a:rPr lang="en-US" dirty="0" err="1"/>
              <a:t>softmax</a:t>
            </a:r>
            <a:r>
              <a:rPr lang="en-US" dirty="0"/>
              <a:t> activation function</a:t>
            </a:r>
          </a:p>
          <a:p>
            <a:r>
              <a:rPr lang="en-US" dirty="0"/>
              <a:t>Combine the results from the 3 models for the final output</a:t>
            </a:r>
          </a:p>
        </p:txBody>
      </p:sp>
    </p:spTree>
    <p:extLst>
      <p:ext uri="{BB962C8B-B14F-4D97-AF65-F5344CB8AC3E}">
        <p14:creationId xmlns:p14="http://schemas.microsoft.com/office/powerpoint/2010/main" val="13207271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243A00-ED1F-3147-8622-7D684CFDAF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315666"/>
            <a:ext cx="7729728" cy="1188720"/>
          </a:xfrm>
        </p:spPr>
        <p:txBody>
          <a:bodyPr/>
          <a:lstStyle/>
          <a:p>
            <a:r>
              <a:rPr lang="en-US" dirty="0"/>
              <a:t>Modeling - Continued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11BFFC-A3B3-174F-B2B3-8FC3A86B32C9}"/>
              </a:ext>
            </a:extLst>
          </p:cNvPr>
          <p:cNvSpPr txBox="1"/>
          <p:nvPr/>
        </p:nvSpPr>
        <p:spPr>
          <a:xfrm>
            <a:off x="3571403" y="1639353"/>
            <a:ext cx="46258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Level 4, 5, 6 Models Train/Test accuracy and loss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AA9FD87-B827-CC4F-BA06-1B339288C3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266" y="2143653"/>
            <a:ext cx="3161268" cy="43967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E56A4CF-649E-A54A-88D0-1683BE0955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4495" y="2143653"/>
            <a:ext cx="3039698" cy="439670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F2D7FD7-7781-4A49-BDB7-0E298ED197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3154" y="2143654"/>
            <a:ext cx="3076784" cy="4396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3909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3777ED-3989-A54C-A303-EC21992992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Prediction Examples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055D07-93B5-6E4C-AB1E-56CA9E6B4F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771" y="2470068"/>
            <a:ext cx="3971208" cy="38772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927DAEA-AD71-B644-8C09-023DCD7CC2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1789" y="2470067"/>
            <a:ext cx="4099047" cy="38772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DC42128-AFF2-2E4F-99A5-6182A7A398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91265" y="2470067"/>
            <a:ext cx="2552700" cy="6731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501F4A4-9308-6344-93ED-F1183028860E}"/>
              </a:ext>
            </a:extLst>
          </p:cNvPr>
          <p:cNvSpPr txBox="1"/>
          <p:nvPr/>
        </p:nvSpPr>
        <p:spPr>
          <a:xfrm>
            <a:off x="9577029" y="3345502"/>
            <a:ext cx="2019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Prediction Correct!</a:t>
            </a:r>
          </a:p>
        </p:txBody>
      </p:sp>
    </p:spTree>
    <p:extLst>
      <p:ext uri="{BB962C8B-B14F-4D97-AF65-F5344CB8AC3E}">
        <p14:creationId xmlns:p14="http://schemas.microsoft.com/office/powerpoint/2010/main" val="31692719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786290-5EEC-FB4E-A3EE-A835986E1F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Prediction Examples - continued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BF0AC4-6365-5E4C-9729-603D794FB2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832" y="2398817"/>
            <a:ext cx="3905669" cy="376897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3DF24B4-8D4E-C248-80BD-38E0E2BD3F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8946" y="2354482"/>
            <a:ext cx="3905668" cy="38133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0B76EE3-CEC3-3B4F-9E10-79AA30F3BA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09694" y="2519136"/>
            <a:ext cx="2641600" cy="7747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D6D9A36-E763-E049-A9CC-555414DE3810}"/>
              </a:ext>
            </a:extLst>
          </p:cNvPr>
          <p:cNvSpPr txBox="1"/>
          <p:nvPr/>
        </p:nvSpPr>
        <p:spPr>
          <a:xfrm>
            <a:off x="9109694" y="3429000"/>
            <a:ext cx="2362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Prediction Incorrect </a:t>
            </a:r>
            <a:r>
              <a:rPr lang="en-US" dirty="0">
                <a:sym typeface="Wingdings" pitchFamily="2" charset="2"/>
              </a:rPr>
              <a:t>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84309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AA9478-D653-474E-8A9F-7FC731758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F6329B-9BF0-1941-9856-216BE810CF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Memory intensive procedures with high-pixel images</a:t>
            </a:r>
          </a:p>
          <a:p>
            <a:pPr lvl="1"/>
            <a:r>
              <a:rPr lang="en-US" dirty="0"/>
              <a:t>Even with </a:t>
            </a:r>
            <a:r>
              <a:rPr lang="en-US" dirty="0" err="1"/>
              <a:t>Colab</a:t>
            </a:r>
            <a:r>
              <a:rPr lang="en-US" dirty="0"/>
              <a:t> Pro, it sometimes shutdown and rebooted</a:t>
            </a:r>
          </a:p>
          <a:p>
            <a:pPr lvl="1"/>
            <a:r>
              <a:rPr lang="en-US" dirty="0"/>
              <a:t>On High-RAM setting, 25GB of memory was available</a:t>
            </a:r>
          </a:p>
          <a:p>
            <a:r>
              <a:rPr lang="en-US" dirty="0"/>
              <a:t>Connecting with GCP  VM for extra memory</a:t>
            </a:r>
          </a:p>
          <a:p>
            <a:pPr lvl="1"/>
            <a:r>
              <a:rPr lang="en-US" dirty="0"/>
              <a:t>Connecting with SSH was a struggle</a:t>
            </a:r>
          </a:p>
          <a:p>
            <a:r>
              <a:rPr lang="en-US" dirty="0"/>
              <a:t>Disk storage (Google Drive has 15GB)</a:t>
            </a:r>
          </a:p>
          <a:p>
            <a:pPr lvl="1"/>
            <a:r>
              <a:rPr lang="en-US" dirty="0"/>
              <a:t>Pulling files from Google Drive from </a:t>
            </a:r>
            <a:r>
              <a:rPr lang="en-US" dirty="0" err="1"/>
              <a:t>Colab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1966392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{EAC01B2B-572D-A546-BA40-2D65A39DB3D6}tf10001120</Template>
  <TotalTime>897</TotalTime>
  <Words>503</Words>
  <Application>Microsoft Macintosh PowerPoint</Application>
  <PresentationFormat>Widescreen</PresentationFormat>
  <Paragraphs>57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Gill Sans MT</vt:lpstr>
      <vt:lpstr>Parcel</vt:lpstr>
      <vt:lpstr> Medical Imaging – CAMELYON 16</vt:lpstr>
      <vt:lpstr>Motivation</vt:lpstr>
      <vt:lpstr>Data Processing</vt:lpstr>
      <vt:lpstr>Data Processing - continued</vt:lpstr>
      <vt:lpstr>Modeling</vt:lpstr>
      <vt:lpstr>Modeling - Continued</vt:lpstr>
      <vt:lpstr>Model Prediction Examples</vt:lpstr>
      <vt:lpstr>Model Prediction Examples - continued</vt:lpstr>
      <vt:lpstr>Challenges</vt:lpstr>
      <vt:lpstr>Future Work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Medical Imaging – CAMELYON 16</dc:title>
  <dc:creator>Andy Cho</dc:creator>
  <cp:lastModifiedBy>Andy Cho</cp:lastModifiedBy>
  <cp:revision>31</cp:revision>
  <dcterms:created xsi:type="dcterms:W3CDTF">2020-12-22T13:24:05Z</dcterms:created>
  <dcterms:modified xsi:type="dcterms:W3CDTF">2020-12-23T04:37:26Z</dcterms:modified>
</cp:coreProperties>
</file>